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71" r:id="rId10"/>
    <p:sldId id="265" r:id="rId11"/>
    <p:sldId id="266" r:id="rId12"/>
    <p:sldId id="267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2D6A-8F1F-4EE7-B1E4-132FF909685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B75C-140A-4270-8E8E-C974A188D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B75C-140A-4270-8E8E-C974A188DC7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5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8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6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2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1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9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0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260F-6A3F-49A9-A044-918F7C89F52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EBB9-108D-485D-B0E5-A8354CE9C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532859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ГБОУ ВПО ЧГМА</a:t>
            </a:r>
            <a:br>
              <a:rPr lang="ru-RU" sz="2400" b="1" i="1" dirty="0" smtClean="0"/>
            </a:br>
            <a:r>
              <a:rPr lang="ru-RU" sz="2800" i="1" dirty="0" smtClean="0"/>
              <a:t>Кафедра анестезиологии, реанимации и интенсивной терапии</a:t>
            </a:r>
            <a:br>
              <a:rPr lang="ru-RU" sz="2800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800" dirty="0" smtClean="0"/>
              <a:t>Диагностика сепсиса и тяжелого сепсиса в детском возрасте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9" y="5313712"/>
            <a:ext cx="6660232" cy="1556792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Выполнил: интерн  Достовалов А.В. Куратор: Кушнаренко К.Е.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bg1"/>
                </a:solidFill>
              </a:rPr>
              <a:t>Возрастспецифические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</a:rPr>
              <a:t>пороговые значения </a:t>
            </a:r>
            <a:r>
              <a:rPr lang="en-US" sz="3600" i="1" dirty="0" smtClean="0">
                <a:solidFill>
                  <a:schemeClr val="bg1"/>
                </a:solidFill>
              </a:rPr>
              <a:t>SIRS </a:t>
            </a:r>
            <a:r>
              <a:rPr lang="ru-RU" sz="3600" i="1" dirty="0" smtClean="0">
                <a:solidFill>
                  <a:schemeClr val="bg1"/>
                </a:solidFill>
              </a:rPr>
              <a:t>у детей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02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673714"/>
              </p:ext>
            </p:extLst>
          </p:nvPr>
        </p:nvGraphicFramePr>
        <p:xfrm>
          <a:off x="1" y="1600198"/>
          <a:ext cx="9144000" cy="5257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59631"/>
                <a:gridCol w="1523726"/>
                <a:gridCol w="1405527"/>
                <a:gridCol w="1870218"/>
                <a:gridCol w="1468999"/>
                <a:gridCol w="1615899"/>
              </a:tblGrid>
              <a:tr h="6034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Возрастная группа</a:t>
                      </a:r>
                      <a:endParaRPr lang="ru-RU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Частота сердечных сокращений, уд/мин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Частота дыхания, дых/мин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лейкоцитов, Лейкоциты × 10</a:t>
                      </a:r>
                      <a:r>
                        <a:rPr lang="ru-RU" sz="16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/мм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 систолическое, мм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рт.ст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5081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Тахикардия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Брадикардия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81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65</a:t>
                      </a:r>
                      <a:endParaRPr lang="ru-RU" sz="1600" dirty="0"/>
                    </a:p>
                  </a:txBody>
                  <a:tcPr/>
                </a:tc>
              </a:tr>
              <a:tr h="63181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19,5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75</a:t>
                      </a:r>
                      <a:endParaRPr lang="ru-RU" sz="1600" dirty="0"/>
                    </a:p>
                  </a:txBody>
                  <a:tcPr/>
                </a:tc>
              </a:tr>
              <a:tr h="63181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100</a:t>
                      </a:r>
                      <a:endParaRPr lang="ru-RU" sz="1600" dirty="0"/>
                    </a:p>
                  </a:txBody>
                  <a:tcPr/>
                </a:tc>
              </a:tr>
              <a:tr h="77413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2–5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94</a:t>
                      </a:r>
                      <a:endParaRPr lang="ru-RU" sz="1600" dirty="0"/>
                    </a:p>
                  </a:txBody>
                  <a:tcPr/>
                </a:tc>
              </a:tr>
              <a:tr h="77413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6–12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105</a:t>
                      </a:r>
                      <a:endParaRPr lang="ru-RU" sz="1600" dirty="0"/>
                    </a:p>
                  </a:txBody>
                  <a:tcPr/>
                </a:tc>
              </a:tr>
              <a:tr h="702503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13–18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117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2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eprov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i="1" dirty="0" smtClean="0"/>
              <a:t>Диагностика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</a:t>
            </a:r>
            <a:r>
              <a:rPr lang="ru-RU" i="1" dirty="0" smtClean="0">
                <a:solidFill>
                  <a:srgbClr val="C00000"/>
                </a:solidFill>
              </a:rPr>
              <a:t>Биохимический анализ крови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</a:p>
          <a:p>
            <a:pPr>
              <a:buSzPct val="80000"/>
              <a:buBlip>
                <a:blip r:embed="rId3"/>
              </a:buBlip>
            </a:pPr>
            <a:r>
              <a:rPr lang="ru-RU" sz="2400" dirty="0" err="1" smtClean="0"/>
              <a:t>Гипопротеинемия</a:t>
            </a:r>
            <a:r>
              <a:rPr lang="ru-RU" sz="2400" dirty="0" smtClean="0"/>
              <a:t> (снижение уровня альбуминов, увеличение </a:t>
            </a:r>
            <a:r>
              <a:rPr lang="ru-RU" sz="2400" i="1" dirty="0" smtClean="0"/>
              <a:t>α1- </a:t>
            </a:r>
            <a:r>
              <a:rPr lang="ru-RU" sz="2400" i="1" dirty="0"/>
              <a:t>α</a:t>
            </a:r>
            <a:r>
              <a:rPr lang="ru-RU" sz="2400" i="1" dirty="0" smtClean="0"/>
              <a:t>2 – </a:t>
            </a:r>
            <a:r>
              <a:rPr lang="ru-RU" sz="2400" dirty="0" smtClean="0"/>
              <a:t>глобулинов</a:t>
            </a:r>
            <a:r>
              <a:rPr lang="ru-RU" sz="2400" i="1" dirty="0" smtClean="0"/>
              <a:t>, </a:t>
            </a:r>
            <a:r>
              <a:rPr lang="ru-RU" sz="2400" dirty="0" smtClean="0"/>
              <a:t>низкий уровень </a:t>
            </a:r>
            <a:r>
              <a:rPr lang="en-US" sz="2400" dirty="0"/>
              <a:t>Υ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глобулинов )</a:t>
            </a:r>
          </a:p>
          <a:p>
            <a:pPr>
              <a:lnSpc>
                <a:spcPct val="150000"/>
              </a:lnSpc>
              <a:buSzPct val="80000"/>
              <a:buBlip>
                <a:blip r:embed="rId3"/>
              </a:buBlip>
            </a:pPr>
            <a:r>
              <a:rPr lang="ru-RU" sz="2400" dirty="0" smtClean="0"/>
              <a:t>Повышение концентрации С – реактивного белка на 50- 90% </a:t>
            </a:r>
          </a:p>
          <a:p>
            <a:pPr>
              <a:lnSpc>
                <a:spcPct val="150000"/>
              </a:lnSpc>
              <a:buSzPct val="80000"/>
              <a:buBlip>
                <a:blip r:embed="rId3"/>
              </a:buBlip>
            </a:pPr>
            <a:r>
              <a:rPr lang="ru-RU" sz="2400" dirty="0" smtClean="0"/>
              <a:t>Повышение активности печеночных ферментов</a:t>
            </a:r>
            <a:r>
              <a:rPr lang="en-US" sz="2400" dirty="0" smtClean="0"/>
              <a:t> </a:t>
            </a:r>
            <a:r>
              <a:rPr lang="en-US" sz="2400" i="1" dirty="0" smtClean="0"/>
              <a:t>ALT, AST</a:t>
            </a:r>
            <a:endParaRPr lang="ru-RU" sz="2400" i="1" dirty="0" smtClean="0"/>
          </a:p>
          <a:p>
            <a:pPr>
              <a:lnSpc>
                <a:spcPct val="150000"/>
              </a:lnSpc>
              <a:buSzPct val="80000"/>
              <a:buBlip>
                <a:blip r:embed="rId3"/>
              </a:buBlip>
            </a:pPr>
            <a:r>
              <a:rPr lang="ru-RU" sz="2400" dirty="0" smtClean="0"/>
              <a:t>Повышение уровня билирубина</a:t>
            </a:r>
          </a:p>
          <a:p>
            <a:pPr>
              <a:lnSpc>
                <a:spcPct val="150000"/>
              </a:lnSpc>
              <a:buSzPct val="80000"/>
              <a:buBlip>
                <a:blip r:embed="rId3"/>
              </a:buBlip>
            </a:pPr>
            <a:r>
              <a:rPr lang="ru-RU" sz="2400" dirty="0" smtClean="0"/>
              <a:t>Повышение уровня </a:t>
            </a:r>
            <a:r>
              <a:rPr lang="ru-RU" sz="2400" dirty="0" err="1" smtClean="0"/>
              <a:t>сиаловых</a:t>
            </a:r>
            <a:r>
              <a:rPr lang="ru-RU" sz="2400" dirty="0" smtClean="0"/>
              <a:t> кислот</a:t>
            </a:r>
          </a:p>
          <a:p>
            <a:pPr>
              <a:lnSpc>
                <a:spcPct val="150000"/>
              </a:lnSpc>
              <a:buSzPct val="80000"/>
              <a:buBlip>
                <a:blip r:embed="rId3"/>
              </a:buBlip>
            </a:pPr>
            <a:r>
              <a:rPr lang="ru-RU" sz="2400" dirty="0" smtClean="0"/>
              <a:t>Снижение уровня иммуноглобулинов </a:t>
            </a:r>
            <a:r>
              <a:rPr lang="ru-RU" sz="2400" i="1" dirty="0" smtClean="0"/>
              <a:t>А</a:t>
            </a:r>
            <a:r>
              <a:rPr lang="en-US" sz="2400" i="1" dirty="0" smtClean="0"/>
              <a:t>-</a:t>
            </a:r>
            <a:r>
              <a:rPr lang="ru-RU" sz="2400" i="1" dirty="0" smtClean="0"/>
              <a:t>, М</a:t>
            </a:r>
            <a:r>
              <a:rPr lang="en-US" sz="2400" i="1" dirty="0" smtClean="0"/>
              <a:t>-</a:t>
            </a:r>
            <a:r>
              <a:rPr lang="ru-RU" sz="2400" i="1" dirty="0" smtClean="0"/>
              <a:t>, </a:t>
            </a:r>
            <a:r>
              <a:rPr lang="en-US" sz="2400" i="1" dirty="0" smtClean="0"/>
              <a:t>G-</a:t>
            </a:r>
            <a:r>
              <a:rPr lang="ru-RU" sz="2400" i="1" dirty="0" smtClean="0"/>
              <a:t>, В</a:t>
            </a:r>
            <a:r>
              <a:rPr lang="ru-RU" sz="2400" dirty="0" smtClean="0"/>
              <a:t>-лимфоцитов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7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pet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6" y="0"/>
            <a:ext cx="917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57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Бактериологические методы диагностики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ru-RU" sz="2800" dirty="0" smtClean="0"/>
              <a:t>Посевы (кровь, моча, гной, слизь, стул, цереброспинальная жидкость)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>
              <a:buSzPct val="80000"/>
              <a:buBlip>
                <a:blip r:embed="rId3"/>
              </a:buBlip>
            </a:pPr>
            <a:r>
              <a:rPr lang="ru-RU" sz="2800" dirty="0"/>
              <a:t>Кровь </a:t>
            </a:r>
            <a:r>
              <a:rPr lang="ru-RU" sz="2800" dirty="0" smtClean="0"/>
              <a:t>высеивать </a:t>
            </a:r>
            <a:r>
              <a:rPr lang="ru-RU" sz="2800" dirty="0"/>
              <a:t>не менее 2 раз в количестве </a:t>
            </a:r>
            <a:r>
              <a:rPr lang="ru-RU" sz="2800" dirty="0" smtClean="0"/>
              <a:t>не менее </a:t>
            </a:r>
            <a:r>
              <a:rPr lang="ru-RU" sz="2800" dirty="0"/>
              <a:t>1 мл и отношении кровь : среда - 1 : </a:t>
            </a:r>
            <a:r>
              <a:rPr lang="ru-RU" sz="2800" dirty="0" smtClean="0"/>
              <a:t>10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>
              <a:buSzPct val="80000"/>
              <a:buBlip>
                <a:blip r:embed="rId3"/>
              </a:buBlip>
            </a:pPr>
            <a:r>
              <a:rPr lang="ru-RU" sz="2800" dirty="0"/>
              <a:t>Диагноз сепсиса считать </a:t>
            </a:r>
            <a:r>
              <a:rPr lang="ru-RU" sz="2800" dirty="0" err="1" smtClean="0"/>
              <a:t>бактериологически</a:t>
            </a:r>
            <a:r>
              <a:rPr lang="ru-RU" sz="2800" dirty="0" smtClean="0"/>
              <a:t> подтвержденным</a:t>
            </a:r>
            <a:r>
              <a:rPr lang="ru-RU" sz="2800" dirty="0"/>
              <a:t>, если из материала, взятого из </a:t>
            </a:r>
            <a:r>
              <a:rPr lang="ru-RU" sz="2800" dirty="0" smtClean="0"/>
              <a:t>2-х разных </a:t>
            </a:r>
            <a:r>
              <a:rPr lang="ru-RU" sz="2800" dirty="0"/>
              <a:t>мест, высевается одинаковый </a:t>
            </a:r>
            <a:r>
              <a:rPr lang="ru-RU" sz="2800" dirty="0" smtClean="0"/>
              <a:t>возбудитель или </a:t>
            </a:r>
            <a:r>
              <a:rPr lang="ru-RU" sz="2800" dirty="0"/>
              <a:t>ассоциация микроорганизмов.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5376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19883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Прокальцитониновый</a:t>
            </a:r>
            <a:r>
              <a:rPr lang="ru-RU" i="1" dirty="0" smtClean="0"/>
              <a:t> тест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35334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ru-RU" dirty="0" err="1"/>
              <a:t>Прокальцитонин</a:t>
            </a:r>
            <a:r>
              <a:rPr lang="ru-RU" dirty="0"/>
              <a:t> (ПКТ) </a:t>
            </a:r>
            <a:r>
              <a:rPr lang="ru-RU" dirty="0" smtClean="0"/>
              <a:t>– в норме </a:t>
            </a:r>
            <a:r>
              <a:rPr lang="ru-RU" dirty="0"/>
              <a:t> (&lt; 0,1 </a:t>
            </a:r>
            <a:r>
              <a:rPr lang="ru-RU" dirty="0" err="1"/>
              <a:t>нг</a:t>
            </a:r>
            <a:r>
              <a:rPr lang="ru-RU" dirty="0"/>
              <a:t>/мл</a:t>
            </a:r>
            <a:r>
              <a:rPr lang="ru-RU" dirty="0" smtClean="0"/>
              <a:t>).</a:t>
            </a:r>
          </a:p>
          <a:p>
            <a:pPr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ru-RU" dirty="0" smtClean="0"/>
              <a:t>Системная инфекция </a:t>
            </a:r>
            <a:r>
              <a:rPr lang="en-US" dirty="0" smtClean="0"/>
              <a:t>–</a:t>
            </a:r>
            <a:r>
              <a:rPr lang="ru-RU" dirty="0" smtClean="0"/>
              <a:t> 0,5 до 2 </a:t>
            </a:r>
            <a:r>
              <a:rPr lang="ru-RU" dirty="0" err="1" smtClean="0"/>
              <a:t>нг</a:t>
            </a:r>
            <a:r>
              <a:rPr lang="ru-RU" dirty="0" smtClean="0"/>
              <a:t>/мл.</a:t>
            </a:r>
          </a:p>
          <a:p>
            <a:pPr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ru-RU" dirty="0" smtClean="0"/>
              <a:t>Сепсис и септический шок –  (ПКТ) &gt; </a:t>
            </a:r>
            <a:r>
              <a:rPr lang="ru-RU" dirty="0"/>
              <a:t>10 </a:t>
            </a:r>
            <a:r>
              <a:rPr lang="ru-RU" dirty="0" err="1" smtClean="0"/>
              <a:t>нг</a:t>
            </a:r>
            <a:r>
              <a:rPr lang="ru-RU" dirty="0" smtClean="0"/>
              <a:t>/мл.</a:t>
            </a:r>
            <a:r>
              <a:rPr lang="en-US" dirty="0"/>
              <a:t> </a:t>
            </a:r>
          </a:p>
          <a:p>
            <a:pPr>
              <a:lnSpc>
                <a:spcPct val="200000"/>
              </a:lnSpc>
            </a:pPr>
            <a:endParaRPr lang="ru-RU" dirty="0"/>
          </a:p>
        </p:txBody>
      </p:sp>
      <p:pic>
        <p:nvPicPr>
          <p:cNvPr id="1030" name="Picture 6" descr="C:\Users\user\Desktop\836fbc95a3d1085e991756e6e5740f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25" y="4891454"/>
            <a:ext cx="37081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Контрольные диапазоны ПКТ для новорожденных  от 0 до 48 часов</a:t>
            </a:r>
            <a:br>
              <a:rPr lang="ru-RU" sz="3200" i="1" dirty="0" smtClean="0"/>
            </a:br>
            <a:r>
              <a:rPr lang="ru-RU" sz="3200" i="1" dirty="0" smtClean="0"/>
              <a:t>(</a:t>
            </a:r>
            <a:r>
              <a:rPr lang="en-US" sz="3200" i="1" dirty="0" err="1" smtClean="0"/>
              <a:t>Cheisa</a:t>
            </a:r>
            <a:r>
              <a:rPr lang="en-US" sz="3200" i="1" dirty="0" smtClean="0"/>
              <a:t> C., 1998, 2003)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819547"/>
              </p:ext>
            </p:extLst>
          </p:nvPr>
        </p:nvGraphicFramePr>
        <p:xfrm>
          <a:off x="395536" y="2060849"/>
          <a:ext cx="8363272" cy="43924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81636"/>
                <a:gridCol w="4181636"/>
              </a:tblGrid>
              <a:tr h="54117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/>
                        </a:rPr>
                        <a:t>Возраст в часах </a:t>
                      </a:r>
                      <a:endParaRPr lang="ru-RU" sz="2000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/>
                        </a:rPr>
                        <a:t>ПКТ (</a:t>
                      </a:r>
                      <a:r>
                        <a:rPr lang="ru-RU" sz="2000" i="1" dirty="0" err="1" smtClean="0">
                          <a:effectLst/>
                        </a:rPr>
                        <a:t>нг</a:t>
                      </a:r>
                      <a:r>
                        <a:rPr lang="en-US" sz="2000" i="1" dirty="0" smtClean="0">
                          <a:effectLst/>
                        </a:rPr>
                        <a:t>/</a:t>
                      </a:r>
                      <a:r>
                        <a:rPr lang="ru-RU" sz="2000" i="1" dirty="0" smtClean="0">
                          <a:effectLst/>
                        </a:rPr>
                        <a:t>мл)</a:t>
                      </a:r>
                      <a:endParaRPr lang="ru-RU" sz="2000" i="1" dirty="0">
                        <a:effectLst/>
                      </a:endParaRPr>
                    </a:p>
                  </a:txBody>
                  <a:tcPr/>
                </a:tc>
              </a:tr>
              <a:tr h="5411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–</a:t>
                      </a:r>
                      <a:r>
                        <a:rPr lang="ru-RU" baseline="0" dirty="0" smtClean="0"/>
                        <a:t> 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411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– 12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5411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– 18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551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– 30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5941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– 36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5411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 – 42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5411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r>
                        <a:rPr lang="ru-RU" baseline="0" dirty="0" smtClean="0"/>
                        <a:t> – 48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zgdkuac m tv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" y="0"/>
            <a:ext cx="9127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5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721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i="1" dirty="0" smtClean="0"/>
              <a:t>Эпидемиология 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8964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100" i="1" dirty="0" smtClean="0">
                <a:solidFill>
                  <a:srgbClr val="FF0000"/>
                </a:solidFill>
              </a:rPr>
              <a:t>       </a:t>
            </a:r>
            <a:r>
              <a:rPr lang="ru-RU" sz="2100" i="1" dirty="0" smtClean="0">
                <a:solidFill>
                  <a:srgbClr val="C00000"/>
                </a:solidFill>
              </a:rPr>
              <a:t>Реальная эпидемиология сепсиса в России и других странах неизвестна</a:t>
            </a:r>
          </a:p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ru-RU" sz="2600" dirty="0" smtClean="0"/>
              <a:t>Количество случаев тяжелого сепсиса в США за последние 10 лет возросло на 139%</a:t>
            </a:r>
          </a:p>
          <a:p>
            <a:pPr>
              <a:lnSpc>
                <a:spcPct val="220000"/>
              </a:lnSpc>
              <a:buSzPct val="80000"/>
              <a:buBlip>
                <a:blip r:embed="rId2"/>
              </a:buBlip>
            </a:pPr>
            <a:r>
              <a:rPr lang="ru-RU" sz="2600" dirty="0" smtClean="0"/>
              <a:t>700 000 – 750 000 случаев тяжелого сепсиса (более 2000 случаев в день)</a:t>
            </a:r>
          </a:p>
          <a:p>
            <a:pPr>
              <a:lnSpc>
                <a:spcPct val="220000"/>
              </a:lnSpc>
              <a:buSzPct val="80000"/>
              <a:buBlip>
                <a:blip r:embed="rId2"/>
              </a:buBlip>
            </a:pPr>
            <a:r>
              <a:rPr lang="ru-RU" sz="2600" dirty="0" smtClean="0"/>
              <a:t>11-е место среди причин смерти</a:t>
            </a:r>
          </a:p>
          <a:p>
            <a:pPr>
              <a:lnSpc>
                <a:spcPct val="120000"/>
              </a:lnSpc>
              <a:buSzPct val="80000"/>
              <a:buBlip>
                <a:blip r:embed="rId2"/>
              </a:buBlip>
            </a:pPr>
            <a:r>
              <a:rPr lang="ru-RU" sz="2600" dirty="0" smtClean="0"/>
              <a:t>Более чем в 30% случаев сепсиса точный источник инфекции не выявляется</a:t>
            </a:r>
          </a:p>
          <a:p>
            <a:pPr>
              <a:lnSpc>
                <a:spcPct val="220000"/>
              </a:lnSpc>
              <a:buSzPct val="80000"/>
              <a:buBlip>
                <a:blip r:embed="rId2"/>
              </a:buBlip>
            </a:pPr>
            <a:r>
              <a:rPr lang="ru-RU" sz="2600" dirty="0" smtClean="0"/>
              <a:t>Летальность при сепсисе сохраняется на уровне 28 – 50%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(</a:t>
            </a:r>
            <a:r>
              <a:rPr lang="en-US" sz="1600" dirty="0"/>
              <a:t>Bernard GR et al. The New </a:t>
            </a:r>
            <a:r>
              <a:rPr lang="en-US" sz="1600" dirty="0" err="1"/>
              <a:t>Eng</a:t>
            </a:r>
            <a:r>
              <a:rPr lang="en-US" sz="1600" dirty="0"/>
              <a:t> J </a:t>
            </a:r>
            <a:r>
              <a:rPr lang="en-US" sz="1600" dirty="0" err="1"/>
              <a:t>ofMed</a:t>
            </a:r>
            <a:r>
              <a:rPr lang="en-US" sz="1600" dirty="0"/>
              <a:t>. 1997</a:t>
            </a:r>
            <a:r>
              <a:rPr lang="ru-RU" sz="1600" dirty="0"/>
              <a:t>;;</a:t>
            </a:r>
            <a:r>
              <a:rPr lang="en-US" sz="1600" dirty="0"/>
              <a:t>36</a:t>
            </a:r>
            <a:r>
              <a:rPr lang="ru-RU" sz="1600" dirty="0"/>
              <a:t>:912918)</a:t>
            </a:r>
          </a:p>
          <a:p>
            <a:pPr marL="0" indent="0">
              <a:buNone/>
            </a:pPr>
            <a:r>
              <a:rPr lang="ru-RU" sz="1600" dirty="0"/>
              <a:t>                                                                            </a:t>
            </a:r>
            <a:r>
              <a:rPr lang="ru-RU" sz="1600" dirty="0" smtClean="0"/>
              <a:t>                                               (</a:t>
            </a:r>
            <a:r>
              <a:rPr lang="en-US" sz="1600" dirty="0"/>
              <a:t>Bank RA et al. Sepsis Handbook. NISE</a:t>
            </a:r>
            <a:r>
              <a:rPr lang="ru-RU" sz="1600" dirty="0"/>
              <a:t>;2001)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19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Определение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2"/>
                </a:solidFill>
              </a:rPr>
              <a:t>Сепсис</a:t>
            </a:r>
            <a:r>
              <a:rPr lang="ru-RU" dirty="0"/>
              <a:t> — это патологический процесс, в основе </a:t>
            </a:r>
            <a:r>
              <a:rPr lang="ru-RU" dirty="0" smtClean="0"/>
              <a:t>которого лежит </a:t>
            </a:r>
            <a:r>
              <a:rPr lang="ru-RU" dirty="0"/>
              <a:t>реакция организма в виде </a:t>
            </a:r>
            <a:r>
              <a:rPr lang="ru-RU" dirty="0" err="1"/>
              <a:t>генерализованного</a:t>
            </a:r>
            <a:r>
              <a:rPr lang="ru-RU" dirty="0"/>
              <a:t> (</a:t>
            </a:r>
            <a:r>
              <a:rPr lang="ru-RU" dirty="0" smtClean="0"/>
              <a:t>системного</a:t>
            </a:r>
            <a:r>
              <a:rPr lang="ru-RU" dirty="0"/>
              <a:t>) воспаления на инфекцию различной природы (</a:t>
            </a:r>
            <a:r>
              <a:rPr lang="ru-RU" dirty="0" smtClean="0"/>
              <a:t>бактериальную</a:t>
            </a:r>
            <a:r>
              <a:rPr lang="ru-RU" dirty="0"/>
              <a:t>, вирусную, грибковую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sz="2000" i="1" dirty="0" smtClean="0"/>
              <a:t>(Гельфанд Б.Р. 2006 год)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363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Критерии «тяжелого сепсиса»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это сепсис + один из критериев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Autofit/>
          </a:bodyPr>
          <a:lstStyle/>
          <a:p>
            <a:pPr marL="0">
              <a:spcBef>
                <a:spcPts val="1800"/>
              </a:spcBef>
              <a:buSzPct val="71000"/>
              <a:buBlip>
                <a:blip r:embed="rId2"/>
              </a:buBlip>
            </a:pPr>
            <a:r>
              <a:rPr lang="ru-RU" sz="2800" dirty="0" smtClean="0"/>
              <a:t>Нарушение сознания </a:t>
            </a:r>
            <a:r>
              <a:rPr lang="ru-RU" sz="2000" dirty="0" smtClean="0"/>
              <a:t>(менее 15 баллов по шкале ком Глазго при отсутствии заболеваний ЦНС)</a:t>
            </a:r>
          </a:p>
          <a:p>
            <a:pPr marL="0">
              <a:spcBef>
                <a:spcPts val="1800"/>
              </a:spcBef>
              <a:buSzPct val="71000"/>
              <a:buBlip>
                <a:blip r:embed="rId2"/>
              </a:buBlip>
            </a:pPr>
            <a:r>
              <a:rPr lang="ru-RU" sz="2800" dirty="0" smtClean="0"/>
              <a:t>Концентрация </a:t>
            </a:r>
            <a:r>
              <a:rPr lang="ru-RU" sz="2800" dirty="0" err="1" smtClean="0"/>
              <a:t>лактата</a:t>
            </a:r>
            <a:r>
              <a:rPr lang="ru-RU" sz="2800" dirty="0" smtClean="0"/>
              <a:t> в артериальной крови выше 1,6 </a:t>
            </a:r>
            <a:r>
              <a:rPr lang="ru-RU" sz="2800" dirty="0" err="1" smtClean="0"/>
              <a:t>ммоль</a:t>
            </a:r>
            <a:r>
              <a:rPr lang="en-US" sz="2800" dirty="0" smtClean="0"/>
              <a:t>/</a:t>
            </a:r>
            <a:r>
              <a:rPr lang="ru-RU" sz="2800" dirty="0" smtClean="0"/>
              <a:t>л или в венозной крови выше 2,2 </a:t>
            </a:r>
            <a:r>
              <a:rPr lang="ru-RU" sz="2800" dirty="0" err="1" smtClean="0"/>
              <a:t>ммоль</a:t>
            </a:r>
            <a:r>
              <a:rPr lang="en-US" sz="2800" dirty="0" smtClean="0"/>
              <a:t>/</a:t>
            </a:r>
            <a:r>
              <a:rPr lang="ru-RU" sz="2800" dirty="0" smtClean="0"/>
              <a:t>л</a:t>
            </a:r>
          </a:p>
          <a:p>
            <a:pPr marL="0">
              <a:spcBef>
                <a:spcPts val="1800"/>
              </a:spcBef>
              <a:buSzPct val="71000"/>
              <a:buBlip>
                <a:blip r:embed="rId2"/>
              </a:buBlip>
            </a:pPr>
            <a:r>
              <a:rPr lang="ru-RU" sz="2800" dirty="0" smtClean="0"/>
              <a:t>Диурез ниже ,чем 1 мл</a:t>
            </a:r>
            <a:r>
              <a:rPr lang="en-US" sz="2800" dirty="0" smtClean="0"/>
              <a:t>/</a:t>
            </a:r>
            <a:r>
              <a:rPr lang="ru-RU" sz="2800" dirty="0" smtClean="0"/>
              <a:t>кг</a:t>
            </a:r>
            <a:r>
              <a:rPr lang="en-US" sz="2800" dirty="0" smtClean="0"/>
              <a:t>/</a:t>
            </a:r>
            <a:r>
              <a:rPr lang="ru-RU" sz="2800" dirty="0" smtClean="0"/>
              <a:t>ч.</a:t>
            </a:r>
          </a:p>
          <a:p>
            <a:pPr marL="0">
              <a:spcBef>
                <a:spcPts val="1800"/>
              </a:spcBef>
              <a:buSzPct val="71000"/>
              <a:buBlip>
                <a:blip r:embed="rId2"/>
              </a:buBlip>
            </a:pPr>
            <a:r>
              <a:rPr lang="ru-RU" sz="2800" dirty="0" smtClean="0"/>
              <a:t>Систолическое АД </a:t>
            </a:r>
            <a:r>
              <a:rPr lang="en-US" sz="2800" dirty="0" smtClean="0"/>
              <a:t>&lt; 90</a:t>
            </a:r>
            <a:r>
              <a:rPr lang="ru-RU" sz="2800" dirty="0" smtClean="0"/>
              <a:t> </a:t>
            </a:r>
            <a:r>
              <a:rPr lang="ru-RU" sz="2800" dirty="0" err="1" smtClean="0"/>
              <a:t>мм.рт.ст</a:t>
            </a:r>
            <a:r>
              <a:rPr lang="ru-RU" sz="2800" dirty="0" smtClean="0"/>
              <a:t>.</a:t>
            </a:r>
          </a:p>
          <a:p>
            <a:pPr marL="0">
              <a:spcBef>
                <a:spcPts val="1800"/>
              </a:spcBef>
              <a:buSzPct val="71000"/>
              <a:buBlip>
                <a:blip r:embed="rId2"/>
              </a:buBlip>
            </a:pPr>
            <a:r>
              <a:rPr lang="ru-RU" sz="2800" dirty="0" smtClean="0"/>
              <a:t>Синдром прогрессирующей органной несостоятельности (СПОН</a:t>
            </a:r>
            <a:r>
              <a:rPr lang="ru-RU" sz="2800" dirty="0"/>
              <a:t>) </a:t>
            </a:r>
            <a:endParaRPr lang="ru-RU" sz="2800" dirty="0" smtClean="0"/>
          </a:p>
          <a:p>
            <a:pPr marL="0" indent="0">
              <a:spcBef>
                <a:spcPts val="1200"/>
              </a:spcBef>
              <a:buSzPct val="71000"/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</a:t>
            </a:r>
            <a:r>
              <a:rPr lang="ru-RU" sz="1800" dirty="0" smtClean="0"/>
              <a:t>(</a:t>
            </a:r>
            <a:r>
              <a:rPr lang="ru-RU" sz="1800" dirty="0"/>
              <a:t>Козлов В.К. 2007год)</a:t>
            </a:r>
          </a:p>
          <a:p>
            <a:pPr marL="0">
              <a:spcBef>
                <a:spcPts val="1200"/>
              </a:spcBef>
              <a:buSzPct val="71000"/>
              <a:buBlip>
                <a:blip r:embed="rId2"/>
              </a:buBlip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85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Возбудители сепсиса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304764"/>
            <a:ext cx="8632717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                                              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Грамм-положительные 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</a:t>
            </a:r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i="1" dirty="0" err="1" smtClean="0"/>
              <a:t>Stafilococcus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aureus</a:t>
            </a:r>
            <a:endParaRPr lang="ru-RU" sz="2000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  <a:r>
              <a:rPr lang="en-US" sz="2000" i="1" dirty="0" err="1" smtClean="0"/>
              <a:t>Enterococcuc</a:t>
            </a:r>
            <a:r>
              <a:rPr lang="en-US" sz="2000" i="1" dirty="0" smtClean="0"/>
              <a:t> spp</a:t>
            </a:r>
            <a:r>
              <a:rPr lang="en-US" sz="2000" i="1" dirty="0"/>
              <a:t>.</a:t>
            </a:r>
            <a:endParaRPr lang="ru-RU" sz="2000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</a:t>
            </a:r>
            <a:r>
              <a:rPr lang="en-US" dirty="0" smtClean="0"/>
              <a:t> </a:t>
            </a:r>
            <a:r>
              <a:rPr lang="en-US" sz="2200" i="1" dirty="0" smtClean="0"/>
              <a:t>Group B </a:t>
            </a:r>
            <a:r>
              <a:rPr lang="en-US" sz="2200" i="1" dirty="0" err="1" smtClean="0"/>
              <a:t>streptoccocus</a:t>
            </a:r>
            <a:endParaRPr lang="ru-RU" sz="2200" i="1" dirty="0"/>
          </a:p>
        </p:txBody>
      </p:sp>
      <p:pic>
        <p:nvPicPr>
          <p:cNvPr id="1026" name="Picture 2" descr="C:\Users\user\Desktop\stafilako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25049"/>
            <a:ext cx="2674853" cy="20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6843418l9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832050"/>
            <a:ext cx="2891989" cy="20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bronhit-prichi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70" y="3888051"/>
            <a:ext cx="2736303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   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Грамм-отрицательные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</a:t>
            </a:r>
            <a:endParaRPr lang="en-US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i="1" dirty="0" err="1" smtClean="0"/>
              <a:t>E.Coli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</a:t>
            </a:r>
            <a:r>
              <a:rPr lang="en-US" sz="2000" i="1" dirty="0" smtClean="0"/>
              <a:t>Salmonella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        </a:t>
            </a:r>
            <a:r>
              <a:rPr lang="en-US" sz="2000" i="1" dirty="0" err="1" smtClean="0"/>
              <a:t>Klebsiella</a:t>
            </a:r>
            <a:endParaRPr lang="en-US" sz="2000" i="1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                                          </a:t>
            </a:r>
            <a:r>
              <a:rPr lang="en-US" sz="2000" i="1" dirty="0" smtClean="0"/>
              <a:t>Pseudomonas</a:t>
            </a:r>
          </a:p>
          <a:p>
            <a:endParaRPr lang="en-US" sz="2000" dirty="0"/>
          </a:p>
          <a:p>
            <a:endParaRPr lang="ru-RU" sz="2000" dirty="0"/>
          </a:p>
        </p:txBody>
      </p:sp>
      <p:pic>
        <p:nvPicPr>
          <p:cNvPr id="2050" name="Picture 2" descr="C:\Users\user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870247" cy="20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787968951_67b846a05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87" y="3284984"/>
            <a:ext cx="1965016" cy="18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mikro_Salmone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32" y="2564904"/>
            <a:ext cx="2047544" cy="18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urn-advego.ru-order-4344765-jobs-41485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97126"/>
            <a:ext cx="2216905" cy="18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Вирусы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Грибы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en-US" sz="2400" dirty="0" smtClean="0"/>
              <a:t>   </a:t>
            </a:r>
            <a:r>
              <a:rPr lang="en-US" sz="2400" i="1" dirty="0" err="1" smtClean="0"/>
              <a:t>Enterovirus</a:t>
            </a:r>
            <a:r>
              <a:rPr lang="en-US" sz="2400" dirty="0" smtClean="0"/>
              <a:t>                                   </a:t>
            </a:r>
            <a:r>
              <a:rPr lang="en-US" sz="2400" i="1" dirty="0" smtClean="0"/>
              <a:t>Candida </a:t>
            </a:r>
            <a:r>
              <a:rPr lang="en-US" sz="2400" i="1" dirty="0" err="1" smtClean="0"/>
              <a:t>albicans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                            Rotavirus                             Candida </a:t>
            </a:r>
            <a:r>
              <a:rPr lang="en-US" sz="2400" i="1" dirty="0" err="1" smtClean="0"/>
              <a:t>parapsilosis</a:t>
            </a:r>
            <a:endParaRPr lang="ru-RU" sz="2400" i="1" dirty="0"/>
          </a:p>
        </p:txBody>
      </p:sp>
      <p:pic>
        <p:nvPicPr>
          <p:cNvPr id="3074" name="Picture 2" descr="C:\Users\user\Desktop\main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2" y="1268760"/>
            <a:ext cx="2580258" cy="20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499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789040"/>
            <a:ext cx="28546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wongp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99069"/>
            <a:ext cx="2808312" cy="203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candida-albicans-kunkel-21248cg-w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84" y="3789040"/>
            <a:ext cx="306035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/>
          <a:lstStyle/>
          <a:p>
            <a:r>
              <a:rPr lang="ru-RU" i="1" dirty="0" smtClean="0"/>
              <a:t>Клиника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C:\Users\user\Desktop\1325_132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132856"/>
            <a:ext cx="5358352" cy="27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032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Септический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хабитус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dirty="0" smtClean="0"/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Беспокойство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Вялость, адинамия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«</a:t>
            </a:r>
            <a:r>
              <a:rPr lang="ru-RU" sz="2000" dirty="0">
                <a:latin typeface="Constantia" panose="02030602050306030303" pitchFamily="18" charset="0"/>
              </a:rPr>
              <a:t>Г</a:t>
            </a:r>
            <a:r>
              <a:rPr lang="ru-RU" sz="2000" dirty="0" smtClean="0">
                <a:latin typeface="Constantia" panose="02030602050306030303" pitchFamily="18" charset="0"/>
              </a:rPr>
              <a:t>рязный» ребенок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Мраморность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Бледность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Желтуха 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Петехии </a:t>
            </a:r>
          </a:p>
          <a:p>
            <a:pPr>
              <a:lnSpc>
                <a:spcPct val="150000"/>
              </a:lnSpc>
              <a:buSzPct val="70000"/>
              <a:buBlip>
                <a:blip r:embed="rId3"/>
              </a:buBlip>
            </a:pPr>
            <a:r>
              <a:rPr lang="ru-RU" sz="2000" dirty="0" smtClean="0">
                <a:latin typeface="Constantia" panose="02030602050306030303" pitchFamily="18" charset="0"/>
              </a:rPr>
              <a:t>Кровоизлияния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49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55999"/>
            <a:ext cx="4075088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 smtClean="0">
                <a:latin typeface="Constantia" pitchFamily="18" charset="0"/>
              </a:rPr>
              <a:t>«Не голоден»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 smtClean="0">
                <a:latin typeface="Constantia" pitchFamily="18" charset="0"/>
              </a:rPr>
              <a:t>Срыгивания</a:t>
            </a:r>
            <a:r>
              <a:rPr lang="ru-RU" sz="2000" dirty="0">
                <a:latin typeface="Constantia" pitchFamily="18" charset="0"/>
              </a:rPr>
              <a:t>, рвота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Жидкий, водянистый стул</a:t>
            </a:r>
            <a:r>
              <a:rPr lang="ru-RU" sz="2000" dirty="0" smtClean="0">
                <a:latin typeface="Constantia" pitchFamily="18" charset="0"/>
              </a:rPr>
              <a:t>,     </a:t>
            </a:r>
            <a:r>
              <a:rPr lang="ru-RU" sz="2000" dirty="0">
                <a:latin typeface="Constantia" pitchFamily="18" charset="0"/>
              </a:rPr>
              <a:t>следы крови в стуле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Вздут </a:t>
            </a:r>
            <a:r>
              <a:rPr lang="ru-RU" sz="2000" dirty="0" smtClean="0">
                <a:latin typeface="Constantia" pitchFamily="18" charset="0"/>
              </a:rPr>
              <a:t>живот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 smtClean="0">
                <a:latin typeface="Constantia" pitchFamily="18" charset="0"/>
              </a:rPr>
              <a:t>Увеличение </a:t>
            </a:r>
            <a:r>
              <a:rPr lang="ru-RU" sz="2000" dirty="0">
                <a:latin typeface="Constantia" pitchFamily="18" charset="0"/>
              </a:rPr>
              <a:t>печени</a:t>
            </a:r>
            <a:r>
              <a:rPr lang="ru-RU" sz="2000" dirty="0" smtClean="0">
                <a:latin typeface="Constantia" pitchFamily="18" charset="0"/>
              </a:rPr>
              <a:t>,      </a:t>
            </a:r>
            <a:r>
              <a:rPr lang="ru-RU" sz="2000" dirty="0">
                <a:latin typeface="Constantia" pitchFamily="18" charset="0"/>
              </a:rPr>
              <a:t>селезенки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Отсутствие </a:t>
            </a:r>
            <a:r>
              <a:rPr lang="ru-RU" sz="2000" dirty="0" smtClean="0">
                <a:latin typeface="Constantia" pitchFamily="18" charset="0"/>
              </a:rPr>
              <a:t>прибавки      массы</a:t>
            </a:r>
            <a:endParaRPr lang="ru-RU" sz="2000" dirty="0">
              <a:latin typeface="Constantia" pitchFamily="18" charset="0"/>
            </a:endParaRP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ru-RU" sz="2000" dirty="0">
                <a:latin typeface="Constantia" pitchFamily="18" charset="0"/>
              </a:rPr>
              <a:t>Периодические </a:t>
            </a:r>
            <a:r>
              <a:rPr lang="ru-RU" sz="2000" dirty="0" smtClean="0">
                <a:latin typeface="Constantia" pitchFamily="18" charset="0"/>
              </a:rPr>
              <a:t>подъемы      </a:t>
            </a:r>
            <a:r>
              <a:rPr lang="ru-RU" sz="2000" dirty="0">
                <a:latin typeface="Constantia" pitchFamily="18" charset="0"/>
              </a:rPr>
              <a:t>температуры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5122" name="Picture 2" descr="C:\Users\user\Desktop\33_1730383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98" y="2143116"/>
            <a:ext cx="4725820" cy="33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13285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95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623</Words>
  <Application>Microsoft Office PowerPoint</Application>
  <PresentationFormat>Экран (4:3)</PresentationFormat>
  <Paragraphs>169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ГБОУ ВПО ЧГМА Кафедра анестезиологии, реанимации и интенсивной терапии   Диагностика сепсиса и тяжелого сепсиса в детском возрасте</vt:lpstr>
      <vt:lpstr>Эпидемиология  </vt:lpstr>
      <vt:lpstr>Определение</vt:lpstr>
      <vt:lpstr>Критерии «тяжелого сепсиса» это сепсис + один из критериев</vt:lpstr>
      <vt:lpstr>Возбудители сепсиса </vt:lpstr>
      <vt:lpstr>Презентация PowerPoint</vt:lpstr>
      <vt:lpstr>Презентация PowerPoint</vt:lpstr>
      <vt:lpstr>Клиника </vt:lpstr>
      <vt:lpstr>Клиника</vt:lpstr>
      <vt:lpstr>Возрастспецифические пороговые значения SIRS у детей</vt:lpstr>
      <vt:lpstr>Диагностика </vt:lpstr>
      <vt:lpstr>Бактериологические методы диагностики</vt:lpstr>
      <vt:lpstr>Прокальцитониновый тест</vt:lpstr>
      <vt:lpstr>Контрольные диапазоны ПКТ для новорожденных  от 0 до 48 часов (Cheisa C., 1998, 2003)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сепсиса и тяжелого сепсиса в детском возрасте</dc:title>
  <dc:creator>user</dc:creator>
  <cp:lastModifiedBy>Константин Шаповалов</cp:lastModifiedBy>
  <cp:revision>67</cp:revision>
  <dcterms:created xsi:type="dcterms:W3CDTF">2014-05-24T05:39:01Z</dcterms:created>
  <dcterms:modified xsi:type="dcterms:W3CDTF">2014-06-03T12:15:34Z</dcterms:modified>
</cp:coreProperties>
</file>